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56"/>
  </p:notesMasterIdLst>
  <p:sldIdLst>
    <p:sldId id="278" r:id="rId5"/>
    <p:sldId id="279" r:id="rId6"/>
    <p:sldId id="296" r:id="rId7"/>
    <p:sldId id="334" r:id="rId8"/>
    <p:sldId id="336" r:id="rId9"/>
    <p:sldId id="337" r:id="rId10"/>
    <p:sldId id="338" r:id="rId11"/>
    <p:sldId id="339" r:id="rId12"/>
    <p:sldId id="340" r:id="rId13"/>
    <p:sldId id="341" r:id="rId14"/>
    <p:sldId id="342" r:id="rId15"/>
    <p:sldId id="343" r:id="rId16"/>
    <p:sldId id="344" r:id="rId17"/>
    <p:sldId id="345" r:id="rId18"/>
    <p:sldId id="346" r:id="rId19"/>
    <p:sldId id="348" r:id="rId20"/>
    <p:sldId id="349" r:id="rId21"/>
    <p:sldId id="350" r:id="rId22"/>
    <p:sldId id="347" r:id="rId23"/>
    <p:sldId id="257" r:id="rId24"/>
    <p:sldId id="258" r:id="rId25"/>
    <p:sldId id="351" r:id="rId26"/>
    <p:sldId id="259" r:id="rId27"/>
    <p:sldId id="352" r:id="rId28"/>
    <p:sldId id="260" r:id="rId29"/>
    <p:sldId id="353" r:id="rId30"/>
    <p:sldId id="261" r:id="rId31"/>
    <p:sldId id="263" r:id="rId32"/>
    <p:sldId id="264" r:id="rId33"/>
    <p:sldId id="265" r:id="rId34"/>
    <p:sldId id="354" r:id="rId35"/>
    <p:sldId id="355" r:id="rId36"/>
    <p:sldId id="356" r:id="rId37"/>
    <p:sldId id="357" r:id="rId38"/>
    <p:sldId id="358" r:id="rId39"/>
    <p:sldId id="359" r:id="rId40"/>
    <p:sldId id="360" r:id="rId41"/>
    <p:sldId id="262" r:id="rId42"/>
    <p:sldId id="266" r:id="rId43"/>
    <p:sldId id="267" r:id="rId44"/>
    <p:sldId id="268" r:id="rId45"/>
    <p:sldId id="269" r:id="rId46"/>
    <p:sldId id="273" r:id="rId47"/>
    <p:sldId id="270" r:id="rId48"/>
    <p:sldId id="271" r:id="rId49"/>
    <p:sldId id="272" r:id="rId50"/>
    <p:sldId id="361" r:id="rId51"/>
    <p:sldId id="362" r:id="rId52"/>
    <p:sldId id="363" r:id="rId53"/>
    <p:sldId id="364" r:id="rId54"/>
    <p:sldId id="295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19" autoAdjust="0"/>
  </p:normalViewPr>
  <p:slideViewPr>
    <p:cSldViewPr snapToGrid="0">
      <p:cViewPr varScale="1">
        <p:scale>
          <a:sx n="95" d="100"/>
          <a:sy n="95" d="100"/>
        </p:scale>
        <p:origin x="67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png>
</file>

<file path=ppt/media/image39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5/24/2022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enkins.io/doc/book/installing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phoenixnap.com/kb/jenkins-environment-variable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github-setup-for-jenkins" TargetMode="External"/><Relationship Id="rId2" Type="http://schemas.openxmlformats.org/officeDocument/2006/relationships/hyperlink" Target="https://docs.docker.com/desktop/windows/install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DevOps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>
                <a:solidFill>
                  <a:srgbClr val="FFFF00"/>
                </a:solidFill>
              </a:rPr>
              <a:t>Jenkin &amp; Docker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itle 1048709"/>
          <p:cNvSpPr>
            <a:spLocks noGrp="1"/>
          </p:cNvSpPr>
          <p:nvPr>
            <p:ph type="title"/>
          </p:nvPr>
        </p:nvSpPr>
        <p:spPr>
          <a:xfrm>
            <a:off x="2152649" y="-283829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2) Continuous Integration</a:t>
            </a:r>
          </a:p>
        </p:txBody>
      </p:sp>
      <p:sp>
        <p:nvSpPr>
          <p:cNvPr id="1048618" name="Content Placeholder 1048710"/>
          <p:cNvSpPr>
            <a:spLocks noGrp="1"/>
          </p:cNvSpPr>
          <p:nvPr>
            <p:ph idx="1"/>
          </p:nvPr>
        </p:nvSpPr>
        <p:spPr>
          <a:xfrm>
            <a:off x="393032" y="839214"/>
            <a:ext cx="11614483" cy="593478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This stage is the heart of the entire DevOps lifecycle. 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It is a software development practice in which the developers require to commit changes to the source code more frequently.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This may be on a daily or weekly basis. Then every commit is built, and this allows early detection of problems if they are present. 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Building code is not only involved compilation, but it also includes unit testing, integration testing, code review, and packaging.</a:t>
            </a:r>
          </a:p>
          <a:p>
            <a:endParaRPr lang="en-US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Content Placeholder 1048708"/>
          <p:cNvSpPr>
            <a:spLocks noGrp="1"/>
          </p:cNvSpPr>
          <p:nvPr>
            <p:ph idx="1"/>
          </p:nvPr>
        </p:nvSpPr>
        <p:spPr>
          <a:xfrm>
            <a:off x="240632" y="-65114"/>
            <a:ext cx="10718950" cy="6923114"/>
          </a:xfrm>
        </p:spPr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The code supporting new functionality is continuously integrated with the existing code. 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Therefore, there is continuous development of software. The updated code needs to be integrated continuously and smoothly with the systems to reflect changes to the end-users.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F352ED-8C13-30F0-418D-FB5312B43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417" y="2659730"/>
            <a:ext cx="8410575" cy="41052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Title 1048711"/>
          <p:cNvSpPr>
            <a:spLocks noGrp="1"/>
          </p:cNvSpPr>
          <p:nvPr>
            <p:ph type="title"/>
          </p:nvPr>
        </p:nvSpPr>
        <p:spPr>
          <a:xfrm>
            <a:off x="2152649" y="-329256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DevOps Pipeline</a:t>
            </a:r>
          </a:p>
        </p:txBody>
      </p:sp>
      <p:sp>
        <p:nvSpPr>
          <p:cNvPr id="1048621" name="Content Placeholder 1048712"/>
          <p:cNvSpPr>
            <a:spLocks noGrp="1"/>
          </p:cNvSpPr>
          <p:nvPr>
            <p:ph idx="1"/>
          </p:nvPr>
        </p:nvSpPr>
        <p:spPr>
          <a:xfrm>
            <a:off x="513347" y="996308"/>
            <a:ext cx="11229474" cy="5963881"/>
          </a:xfrm>
        </p:spPr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A pipeline in software engineering team is a set of automated processes which allows DevOps professionals and developer to reliably and efficiently compile, build, and deploy their code to their production compute platforms.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The most common components of a pipeline in DevOps are build automation or continuous integration, test automation, and deployment automation.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Continuous Integration Pipeline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Continuous Delivery Pipeline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itle 10486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23" name="Content Placeholder 104862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0" name="Picture 2097159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"/>
            <a:ext cx="9144000" cy="676859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0486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25" name="Content Placeholder 104862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1" name="Picture 2097160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179025"/>
            <a:ext cx="8974715" cy="6716674"/>
          </a:xfrm>
          <a:prstGeom prst="rect">
            <a:avLst/>
          </a:prstGeom>
        </p:spPr>
      </p:pic>
      <p:pic>
        <p:nvPicPr>
          <p:cNvPr id="2097162" name="Picture 209716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188296" y="342523"/>
            <a:ext cx="4723249" cy="8119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itle 104862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27" name="Content Placeholder 10486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3" name="Picture 209716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"/>
            <a:ext cx="9144000" cy="686996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15E07-8A91-404D-9F9E-B6B14286D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rgbClr val="00B0F0"/>
                </a:solidFill>
              </a:rPr>
              <a:t>2) Jenkins installation &amp; Overview of Jenkins UI</a:t>
            </a:r>
            <a:br>
              <a:rPr lang="en-US" sz="4400" b="1" dirty="0">
                <a:solidFill>
                  <a:srgbClr val="00B0F0"/>
                </a:solidFill>
              </a:rPr>
            </a:b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A8D8C-02AA-0487-95EE-DA6BBA2A5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Refer</a:t>
            </a:r>
            <a:endParaRPr lang="en-IN" dirty="0">
              <a:solidFill>
                <a:srgbClr val="00B0F0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IN" dirty="0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https://www.jenkins.io/doc/book/installing/</a:t>
            </a:r>
            <a:endParaRPr lang="en-IN" dirty="0">
              <a:solidFill>
                <a:srgbClr val="FFFF00"/>
              </a:solidFill>
            </a:endParaRPr>
          </a:p>
          <a:p>
            <a:endParaRPr lang="en-IN" dirty="0">
              <a:solidFill>
                <a:srgbClr val="FFFF00"/>
              </a:solidFill>
            </a:endParaRPr>
          </a:p>
          <a:p>
            <a:r>
              <a:rPr lang="en-IN" dirty="0">
                <a:solidFill>
                  <a:srgbClr val="FFFF00"/>
                </a:solidFill>
              </a:rPr>
              <a:t>https://www.jenkins.io/doc/book/installing/windows/</a:t>
            </a:r>
          </a:p>
        </p:txBody>
      </p:sp>
    </p:spTree>
    <p:extLst>
      <p:ext uri="{BB962C8B-B14F-4D97-AF65-F5344CB8AC3E}">
        <p14:creationId xmlns:p14="http://schemas.microsoft.com/office/powerpoint/2010/main" val="1873379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85E7E-BB26-C4EB-6033-2A0F92149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solidFill>
                  <a:srgbClr val="00B0F0"/>
                </a:solidFill>
              </a:rPr>
              <a:t>3) Configuring Jenkins: Configure System, Environment Variables, URL, Configuring  Jenkins task</a:t>
            </a:r>
            <a:br>
              <a:rPr lang="en-US" sz="3600" b="1" dirty="0">
                <a:solidFill>
                  <a:srgbClr val="00B0F0"/>
                </a:solidFill>
              </a:rPr>
            </a:br>
            <a:endParaRPr lang="en-IN" sz="3600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9BC6C-1B80-213B-9C56-D4E6F369C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>
                <a:solidFill>
                  <a:srgbClr val="00B0F0"/>
                </a:solidFill>
              </a:rPr>
              <a:t>Reference Link</a:t>
            </a:r>
            <a:endParaRPr lang="en-IN" dirty="0">
              <a:solidFill>
                <a:srgbClr val="FFFF00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IN" dirty="0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https://phoenixnap.com/kb/jenkins-environment-variables</a:t>
            </a:r>
            <a:endParaRPr lang="en-IN" dirty="0">
              <a:solidFill>
                <a:srgbClr val="FFFF00"/>
              </a:solidFill>
            </a:endParaRPr>
          </a:p>
          <a:p>
            <a:r>
              <a:rPr lang="en-IN" b="0" i="0" dirty="0">
                <a:solidFill>
                  <a:srgbClr val="FFFF00"/>
                </a:solidFill>
                <a:effectLst/>
                <a:latin typeface="-apple-system"/>
              </a:rPr>
              <a:t>Fixing a root </a:t>
            </a:r>
            <a:r>
              <a:rPr lang="en-IN" b="0" i="0" dirty="0" err="1">
                <a:solidFill>
                  <a:srgbClr val="FFFF00"/>
                </a:solidFill>
                <a:effectLst/>
                <a:latin typeface="-apple-system"/>
              </a:rPr>
              <a:t>url</a:t>
            </a:r>
            <a:r>
              <a:rPr lang="en-IN" b="0" i="0" dirty="0">
                <a:solidFill>
                  <a:srgbClr val="FFFF00"/>
                </a:solidFill>
                <a:effectLst/>
                <a:latin typeface="-apple-system"/>
              </a:rPr>
              <a:t> : https://docs.cloudbees.com/docs/cloudbees-devoptics/latest/install-guide/install-troubleshoot</a:t>
            </a:r>
          </a:p>
          <a:p>
            <a:endParaRPr lang="en-IN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836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27D41-8B26-FB0D-9695-555C22C0D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4) </a:t>
            </a:r>
            <a:r>
              <a:rPr lang="en-US" sz="4800" b="1" dirty="0">
                <a:solidFill>
                  <a:srgbClr val="00B0F0"/>
                </a:solidFill>
              </a:rPr>
              <a:t>Configure &amp; run Jenkins pipe &amp; Job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B1E7D-C14D-967B-92FE-BE5330D5D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FF00"/>
                </a:solidFill>
              </a:rPr>
              <a:t>Refernce</a:t>
            </a:r>
            <a:endParaRPr lang="en-US" dirty="0">
              <a:solidFill>
                <a:srgbClr val="FFFF00"/>
              </a:solidFill>
            </a:endParaRPr>
          </a:p>
          <a:p>
            <a:endParaRPr lang="en-US" dirty="0">
              <a:solidFill>
                <a:srgbClr val="FFFF00"/>
              </a:solidFill>
            </a:endParaRPr>
          </a:p>
          <a:p>
            <a:r>
              <a:rPr lang="en-IN" dirty="0">
                <a:solidFill>
                  <a:srgbClr val="FFFF00"/>
                </a:solidFill>
              </a:rPr>
              <a:t>https://www.jenkins.io/pipeline/getting-started-pipelines/</a:t>
            </a:r>
          </a:p>
        </p:txBody>
      </p:sp>
    </p:spTree>
    <p:extLst>
      <p:ext uri="{BB962C8B-B14F-4D97-AF65-F5344CB8AC3E}">
        <p14:creationId xmlns:p14="http://schemas.microsoft.com/office/powerpoint/2010/main" val="3949850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9A90-D143-EAB5-9E03-FD1283086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Reference Link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5622E-6736-E1FC-2ED7-426E7C5FB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Jenkin - https://www.jenkins.io/doc/pipeline/tour/getting-started/</a:t>
            </a:r>
          </a:p>
          <a:p>
            <a:r>
              <a:rPr lang="en-US" dirty="0">
                <a:solidFill>
                  <a:srgbClr val="FFFF00"/>
                </a:solidFill>
              </a:rPr>
              <a:t>Docker Download: </a:t>
            </a:r>
            <a:r>
              <a:rPr lang="en-US" dirty="0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https://docs.docker.com/desktop/windows/install/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i="0" dirty="0">
                <a:solidFill>
                  <a:srgbClr val="FFFF00"/>
                </a:solidFill>
                <a:effectLst/>
                <a:latin typeface="Segoe UI" panose="020B0502040204020203" pitchFamily="34" charset="0"/>
              </a:rPr>
              <a:t>Download the Linux kernel update package:</a:t>
            </a:r>
            <a:r>
              <a:rPr lang="en-IN" dirty="0">
                <a:solidFill>
                  <a:srgbClr val="FFFF00"/>
                </a:solidFill>
              </a:rPr>
              <a:t>https://docs.microsoft.com/en-us/windows/wsl/install-manual#step-4---download-the-linux-kernel-update-package</a:t>
            </a:r>
          </a:p>
          <a:p>
            <a:r>
              <a:rPr lang="en-US" dirty="0">
                <a:solidFill>
                  <a:srgbClr val="FFFF00"/>
                </a:solidFill>
              </a:rPr>
              <a:t>GitHub Setup for Jenkins: </a:t>
            </a:r>
            <a:r>
              <a:rPr lang="en-US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https://www.javatpoint.com/github-setup-for-jenkins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Jenkins Maven Setup: </a:t>
            </a:r>
            <a:r>
              <a:rPr lang="en-US" dirty="0">
                <a:solidFill>
                  <a:srgbClr val="FFFF00"/>
                </a:solidFill>
              </a:rPr>
              <a:t>https://www.javatpoint.com/jenkins-maven-setup</a:t>
            </a:r>
          </a:p>
          <a:p>
            <a:endParaRPr lang="en-US" dirty="0">
              <a:solidFill>
                <a:srgbClr val="FFFF00"/>
              </a:solidFill>
            </a:endParaRPr>
          </a:p>
          <a:p>
            <a:endParaRPr lang="en-IN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080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Agenda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828772"/>
          </a:xfrm>
        </p:spPr>
        <p:txBody>
          <a:bodyPr anchor="t">
            <a:normAutofit fontScale="70000" lnSpcReduction="20000"/>
          </a:bodyPr>
          <a:lstStyle/>
          <a:p>
            <a:pPr marL="36900" indent="0">
              <a:buNone/>
            </a:pPr>
            <a:r>
              <a:rPr lang="en-US" sz="2400" b="1" dirty="0">
                <a:solidFill>
                  <a:srgbClr val="FFFF00"/>
                </a:solidFill>
              </a:rPr>
              <a:t>1) Introduction to CI/CD, Jenkins Integration with Java, Git, Maven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rgbClr val="FFFF00"/>
                </a:solidFill>
              </a:rPr>
              <a:t>2) Jenkins installation &amp; Overview of Jenkins UI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rgbClr val="FFFF00"/>
                </a:solidFill>
              </a:rPr>
              <a:t>3)  Configuring Jenkins: Configure System, Environment Variables, URL, Configuring  Jenkins task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rgbClr val="FFFF00"/>
                </a:solidFill>
              </a:rPr>
              <a:t>4) Configure &amp; run Jenkins pipe &amp; Job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rgbClr val="FFFF00"/>
                </a:solidFill>
              </a:rPr>
              <a:t>5) Introduction to Docker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rgbClr val="FFFF00"/>
                </a:solidFill>
              </a:rPr>
              <a:t>6) Containerization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rgbClr val="FFFF00"/>
                </a:solidFill>
              </a:rPr>
              <a:t>7) Docker architecture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rgbClr val="FFFF00"/>
                </a:solidFill>
              </a:rPr>
              <a:t>8) Docker basic commands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rgbClr val="FFFF00"/>
                </a:solidFill>
              </a:rPr>
              <a:t>9) Building &amp; uploading your own docker image                                                                 10) Integrate docker with Jenkins</a:t>
            </a: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048602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/>
          </a:p>
        </p:txBody>
      </p:sp>
      <p:pic>
        <p:nvPicPr>
          <p:cNvPr id="2097155" name="Picture 209715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122362"/>
            <a:ext cx="6786562" cy="468932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1048602"/>
          <p:cNvSpPr>
            <a:spLocks noGrp="1"/>
          </p:cNvSpPr>
          <p:nvPr>
            <p:ph type="title"/>
          </p:nvPr>
        </p:nvSpPr>
        <p:spPr>
          <a:xfrm>
            <a:off x="2152650" y="1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What is Docker?</a:t>
            </a:r>
          </a:p>
        </p:txBody>
      </p:sp>
      <p:sp>
        <p:nvSpPr>
          <p:cNvPr id="1048604" name="Content Placeholder 1048603"/>
          <p:cNvSpPr>
            <a:spLocks noGrp="1"/>
          </p:cNvSpPr>
          <p:nvPr>
            <p:ph idx="1"/>
          </p:nvPr>
        </p:nvSpPr>
        <p:spPr>
          <a:xfrm>
            <a:off x="874296" y="1253331"/>
            <a:ext cx="10796336" cy="566222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Docker is an open-source centralized platform designed to create, deploy, and run applications. </a:t>
            </a:r>
          </a:p>
          <a:p>
            <a:r>
              <a:rPr lang="en-US" b="1" dirty="0">
                <a:solidFill>
                  <a:srgbClr val="FFFF00"/>
                </a:solidFill>
              </a:rPr>
              <a:t>Docker uses container on the host's operating system to run applications. It allows applications to use the same Linux kernel as a system on the host computer, rather than creating a whole virtual operating system. </a:t>
            </a:r>
          </a:p>
          <a:p>
            <a:r>
              <a:rPr lang="en-US" b="1" dirty="0">
                <a:solidFill>
                  <a:srgbClr val="FFFF00"/>
                </a:solidFill>
              </a:rPr>
              <a:t>Containers ensure that our application works in any environment like development, test, or production.</a:t>
            </a:r>
          </a:p>
          <a:p>
            <a:r>
              <a:rPr lang="en-US" b="1" dirty="0">
                <a:solidFill>
                  <a:srgbClr val="FFFF00"/>
                </a:solidFill>
              </a:rPr>
              <a:t>Docker includes components such as Docker client, Docker server, Docker machine, Docker hub, Docker composes, </a:t>
            </a:r>
            <a:r>
              <a:rPr lang="en-US" b="1" dirty="0" err="1">
                <a:solidFill>
                  <a:srgbClr val="FFFF00"/>
                </a:solidFill>
              </a:rPr>
              <a:t>etc</a:t>
            </a:r>
            <a:endParaRPr lang="en-US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b="1" dirty="0">
                <a:solidFill>
                  <a:srgbClr val="00B0F0"/>
                </a:solidFill>
              </a:rPr>
              <a:t>Docker : define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032" y="2834640"/>
            <a:ext cx="9720073" cy="4023360"/>
          </a:xfrm>
        </p:spPr>
        <p:txBody>
          <a:bodyPr>
            <a:normAutofit fontScale="92500"/>
          </a:bodyPr>
          <a:lstStyle/>
          <a:p>
            <a:pPr algn="just"/>
            <a:r>
              <a:rPr lang="en-IN" b="1" dirty="0">
                <a:solidFill>
                  <a:srgbClr val="FFFF00"/>
                </a:solidFill>
              </a:rPr>
              <a:t>Docker is a tool that allows developers, sys-admins etc. to easily deploy their applications in a sandbox (called </a:t>
            </a:r>
            <a:r>
              <a:rPr lang="en-IN" b="1" i="1" dirty="0">
                <a:solidFill>
                  <a:srgbClr val="FFFF00"/>
                </a:solidFill>
              </a:rPr>
              <a:t>containers</a:t>
            </a:r>
            <a:r>
              <a:rPr lang="en-IN" b="1" dirty="0">
                <a:solidFill>
                  <a:srgbClr val="FFFF00"/>
                </a:solidFill>
              </a:rPr>
              <a:t>) to run on the host operating system i.e. Linux. </a:t>
            </a:r>
          </a:p>
          <a:p>
            <a:pPr algn="just"/>
            <a:r>
              <a:rPr lang="en-IN" b="1" dirty="0">
                <a:solidFill>
                  <a:srgbClr val="FFFF00"/>
                </a:solidFill>
              </a:rPr>
              <a:t>The key benefit of Docker is that it allows users to package an application with all of its dependencies into a standardized unit for software development. </a:t>
            </a:r>
          </a:p>
          <a:p>
            <a:pPr algn="just"/>
            <a:r>
              <a:rPr lang="en-IN" b="1" dirty="0">
                <a:solidFill>
                  <a:srgbClr val="FFFF00"/>
                </a:solidFill>
              </a:rPr>
              <a:t>Unlike virtual machines, containers do not have high overhead and hence enable more efficient usage of the underlying system and resources.</a:t>
            </a:r>
          </a:p>
          <a:p>
            <a:pPr algn="just"/>
            <a:r>
              <a:rPr lang="en-IN" b="1" dirty="0">
                <a:solidFill>
                  <a:srgbClr val="FFFF00"/>
                </a:solidFill>
              </a:rPr>
              <a:t>Docker is a tool designed to make it easier to create, deploy, and run applications by using containers.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598535" y="62849"/>
            <a:ext cx="4481847" cy="251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145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048604"/>
          <p:cNvSpPr>
            <a:spLocks noGrp="1"/>
          </p:cNvSpPr>
          <p:nvPr>
            <p:ph type="title"/>
          </p:nvPr>
        </p:nvSpPr>
        <p:spPr>
          <a:xfrm>
            <a:off x="2152650" y="1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Docker Containers</a:t>
            </a:r>
          </a:p>
        </p:txBody>
      </p:sp>
      <p:sp>
        <p:nvSpPr>
          <p:cNvPr id="1048606" name="Content Placeholder 1048605"/>
          <p:cNvSpPr>
            <a:spLocks noGrp="1"/>
          </p:cNvSpPr>
          <p:nvPr>
            <p:ph idx="1"/>
          </p:nvPr>
        </p:nvSpPr>
        <p:spPr>
          <a:xfrm>
            <a:off x="657726" y="1253331"/>
            <a:ext cx="11149263" cy="5532434"/>
          </a:xfrm>
        </p:spPr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Docker containers are the lightweight alternatives of the virtual machine. </a:t>
            </a:r>
          </a:p>
          <a:p>
            <a:r>
              <a:rPr lang="en-US" b="1" dirty="0">
                <a:solidFill>
                  <a:srgbClr val="FFFF00"/>
                </a:solidFill>
              </a:rPr>
              <a:t>It allows developers to package up the application with all its libraries and dependencies, and ship it as a single package. </a:t>
            </a:r>
          </a:p>
          <a:p>
            <a:r>
              <a:rPr lang="en-US" b="1" dirty="0">
                <a:solidFill>
                  <a:srgbClr val="FFFF00"/>
                </a:solidFill>
              </a:rPr>
              <a:t>The advantage of using a docker container is that you don't need to allocate any RAM and disk space for the applications.</a:t>
            </a:r>
          </a:p>
          <a:p>
            <a:r>
              <a:rPr lang="en-US" b="1" dirty="0">
                <a:solidFill>
                  <a:srgbClr val="FFFF00"/>
                </a:solidFill>
              </a:rPr>
              <a:t> It automatically generates storage and space according to the application requirement.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3069" y="469306"/>
            <a:ext cx="9720072" cy="1499616"/>
          </a:xfrm>
        </p:spPr>
        <p:txBody>
          <a:bodyPr/>
          <a:lstStyle/>
          <a:p>
            <a:r>
              <a:rPr lang="en-IN" b="1" dirty="0">
                <a:solidFill>
                  <a:srgbClr val="00B0F0"/>
                </a:solidFill>
              </a:rPr>
              <a:t>Containers : define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1369" y="1968922"/>
            <a:ext cx="10715223" cy="4340438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FF00"/>
                </a:solidFill>
              </a:rPr>
              <a:t>Containers allow a developer to package up an application with all of the parts it needs, such as libraries and other dependencies, and ship it all out as one package. </a:t>
            </a:r>
          </a:p>
          <a:p>
            <a:r>
              <a:rPr lang="en-IN" b="1" dirty="0">
                <a:solidFill>
                  <a:srgbClr val="FFFF00"/>
                </a:solidFill>
              </a:rPr>
              <a:t>Create self-contained development environments inside </a:t>
            </a:r>
            <a:r>
              <a:rPr lang="en-IN" b="1" dirty="0" err="1">
                <a:solidFill>
                  <a:srgbClr val="FFFF00"/>
                </a:solidFill>
              </a:rPr>
              <a:t>Docker</a:t>
            </a:r>
            <a:r>
              <a:rPr lang="en-IN" b="1" dirty="0">
                <a:solidFill>
                  <a:srgbClr val="FFFF00"/>
                </a:solidFill>
              </a:rPr>
              <a:t> containers. </a:t>
            </a:r>
          </a:p>
          <a:p>
            <a:r>
              <a:rPr lang="en-IN" b="1" dirty="0">
                <a:solidFill>
                  <a:srgbClr val="FFFF00"/>
                </a:solidFill>
              </a:rPr>
              <a:t>So we share an environment already configured.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330" y="3857222"/>
            <a:ext cx="6505575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2062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itle 1048606"/>
          <p:cNvSpPr>
            <a:spLocks noGrp="1"/>
          </p:cNvSpPr>
          <p:nvPr>
            <p:ph type="title"/>
          </p:nvPr>
        </p:nvSpPr>
        <p:spPr>
          <a:xfrm>
            <a:off x="2152649" y="-280930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Virtual Machine</a:t>
            </a:r>
          </a:p>
        </p:txBody>
      </p:sp>
      <p:sp>
        <p:nvSpPr>
          <p:cNvPr id="1048608" name="Content Placeholder 1048607"/>
          <p:cNvSpPr>
            <a:spLocks noGrp="1"/>
          </p:cNvSpPr>
          <p:nvPr>
            <p:ph idx="1"/>
          </p:nvPr>
        </p:nvSpPr>
        <p:spPr>
          <a:xfrm>
            <a:off x="336884" y="852194"/>
            <a:ext cx="11349790" cy="5584351"/>
          </a:xfrm>
        </p:spPr>
        <p:txBody>
          <a:bodyPr/>
          <a:lstStyle/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A virtual machine is a software that allows us to install and use other operating systems (Windows, Linux, and Debian) simultaneously on our machine. 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The operating system in which virtual machine runs are called virtualized operating systems. 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These virtualized operating systems can run programs and preforms tasks that we perform in a real operating system.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237487"/>
            <a:ext cx="9720072" cy="432215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rgbClr val="00B0F0"/>
                </a:solidFill>
              </a:rPr>
              <a:t>image : </a:t>
            </a:r>
            <a:r>
              <a:rPr lang="en-IN" b="1" dirty="0" err="1">
                <a:solidFill>
                  <a:srgbClr val="00B0F0"/>
                </a:solidFill>
              </a:rPr>
              <a:t>docker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737" y="920839"/>
            <a:ext cx="11847095" cy="4023360"/>
          </a:xfrm>
        </p:spPr>
        <p:txBody>
          <a:bodyPr>
            <a:normAutofit/>
          </a:bodyPr>
          <a:lstStyle/>
          <a:p>
            <a:pPr algn="just"/>
            <a:r>
              <a:rPr lang="en-IN" dirty="0">
                <a:solidFill>
                  <a:srgbClr val="FFFF00"/>
                </a:solidFill>
              </a:rPr>
              <a:t>An image is a lightweight, stand-alone, executable package that includes everything needed to run a piece of software, including the code, a runtime, libraries, environment variables, and </a:t>
            </a:r>
            <a:r>
              <a:rPr lang="en-IN" dirty="0" err="1">
                <a:solidFill>
                  <a:srgbClr val="FFFF00"/>
                </a:solidFill>
              </a:rPr>
              <a:t>config</a:t>
            </a:r>
            <a:r>
              <a:rPr lang="en-IN" dirty="0">
                <a:solidFill>
                  <a:srgbClr val="FFFF00"/>
                </a:solidFill>
              </a:rPr>
              <a:t> files.</a:t>
            </a:r>
          </a:p>
          <a:p>
            <a:pPr algn="just"/>
            <a:r>
              <a:rPr lang="en-IN" dirty="0">
                <a:solidFill>
                  <a:srgbClr val="FFFF00"/>
                </a:solidFill>
              </a:rPr>
              <a:t>So an existing fellow developer will create an image of his environment and share it with the new developer. </a:t>
            </a:r>
          </a:p>
          <a:p>
            <a:pPr algn="just"/>
            <a:r>
              <a:rPr lang="en-IN" dirty="0">
                <a:solidFill>
                  <a:srgbClr val="FFFF00"/>
                </a:solidFill>
              </a:rPr>
              <a:t>The new developer will just have to run the image as a </a:t>
            </a:r>
            <a:r>
              <a:rPr lang="en-IN" dirty="0" err="1">
                <a:solidFill>
                  <a:srgbClr val="FFFF00"/>
                </a:solidFill>
              </a:rPr>
              <a:t>docker</a:t>
            </a:r>
            <a:r>
              <a:rPr lang="en-IN" dirty="0">
                <a:solidFill>
                  <a:srgbClr val="FFFF00"/>
                </a:solidFill>
              </a:rPr>
              <a:t> container.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050" y="3673641"/>
            <a:ext cx="3667950" cy="318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0805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itle 104860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10" name="Content Placeholder 104860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6" name="Picture 2097155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62123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0486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14" name="Content Placeholder 10486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7" name="Picture 209715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"/>
            <a:ext cx="9144000" cy="690602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itle 10486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16" name="Content Placeholder 10486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8" name="Picture 209715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9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Title 1048665"/>
          <p:cNvSpPr>
            <a:spLocks noGrp="1"/>
          </p:cNvSpPr>
          <p:nvPr>
            <p:ph type="title"/>
          </p:nvPr>
        </p:nvSpPr>
        <p:spPr>
          <a:xfrm>
            <a:off x="1042132" y="2703095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rgbClr val="FFFF00"/>
                </a:solidFill>
              </a:rPr>
              <a:t>1) Introduction to CI/CD, Jenkins Integration with Java, Git, Maven</a:t>
            </a:r>
            <a:endParaRPr lang="en-US" b="1" dirty="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itle 10486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18" name="Content Placeholder 10486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9" name="Picture 2097158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8623"/>
            <a:ext cx="9144000" cy="6428441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237487"/>
            <a:ext cx="9720072" cy="432215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rgbClr val="00B0F0"/>
                </a:solidFill>
              </a:rPr>
              <a:t>Image &amp; Container : </a:t>
            </a:r>
            <a:r>
              <a:rPr lang="en-IN" b="1" dirty="0" err="1">
                <a:solidFill>
                  <a:srgbClr val="00B0F0"/>
                </a:solidFill>
              </a:rPr>
              <a:t>docker</a:t>
            </a:r>
            <a:endParaRPr lang="en-IN" dirty="0">
              <a:solidFill>
                <a:srgbClr val="00B0F0"/>
              </a:solidFill>
            </a:endParaRPr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605307" y="1879578"/>
            <a:ext cx="3953813" cy="3233336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5226470" y="2098520"/>
            <a:ext cx="6866791" cy="301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0046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237487"/>
            <a:ext cx="9720072" cy="432215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rgbClr val="00B0F0"/>
                </a:solidFill>
              </a:rPr>
              <a:t>Case study: </a:t>
            </a:r>
            <a:r>
              <a:rPr lang="en-IN" b="1" dirty="0" err="1">
                <a:solidFill>
                  <a:srgbClr val="00B0F0"/>
                </a:solidFill>
              </a:rPr>
              <a:t>docker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920839"/>
            <a:ext cx="9720073" cy="4023360"/>
          </a:xfrm>
        </p:spPr>
        <p:txBody>
          <a:bodyPr>
            <a:normAutofit/>
          </a:bodyPr>
          <a:lstStyle/>
          <a:p>
            <a:pPr algn="just"/>
            <a:r>
              <a:rPr lang="en-IN" sz="2000" b="1" dirty="0">
                <a:solidFill>
                  <a:srgbClr val="FFFF00"/>
                </a:solidFill>
              </a:rPr>
              <a:t>A container is a runtime instance of an image what the image becomes in memory when actually executed. </a:t>
            </a:r>
          </a:p>
          <a:p>
            <a:pPr algn="just"/>
            <a:r>
              <a:rPr lang="en-IN" sz="2000" b="1" dirty="0">
                <a:solidFill>
                  <a:srgbClr val="FFFF00"/>
                </a:solidFill>
              </a:rPr>
              <a:t>It runs completely isolated from the host environment by default, only accessing host files and ports if configured to do so. 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641" y="2513125"/>
            <a:ext cx="6781800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7947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B0F0"/>
                </a:solidFill>
              </a:rPr>
              <a:t>Docker : Case study</a:t>
            </a:r>
            <a:endParaRPr lang="en-IN" dirty="0">
              <a:solidFill>
                <a:srgbClr val="00B0F0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899978" y="1809481"/>
            <a:ext cx="4689453" cy="2839792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5884164" y="3104092"/>
            <a:ext cx="6272011" cy="357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247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>
                <a:solidFill>
                  <a:srgbClr val="00B0F0"/>
                </a:solidFill>
              </a:rPr>
              <a:t>Deploying Multiple Spring Boot </a:t>
            </a:r>
            <a:r>
              <a:rPr lang="en-IN" dirty="0" err="1">
                <a:solidFill>
                  <a:srgbClr val="00B0F0"/>
                </a:solidFill>
              </a:rPr>
              <a:t>Microservices</a:t>
            </a:r>
            <a:r>
              <a:rPr lang="en-IN" dirty="0">
                <a:solidFill>
                  <a:srgbClr val="00B0F0"/>
                </a:solidFill>
              </a:rPr>
              <a:t> to </a:t>
            </a:r>
            <a:r>
              <a:rPr lang="en-IN" dirty="0" err="1">
                <a:solidFill>
                  <a:srgbClr val="00B0F0"/>
                </a:solidFill>
              </a:rPr>
              <a:t>Docker</a:t>
            </a:r>
            <a:r>
              <a:rPr lang="en-IN" dirty="0">
                <a:solidFill>
                  <a:srgbClr val="00B0F0"/>
                </a:solidFill>
              </a:rPr>
              <a:t> using </a:t>
            </a:r>
            <a:r>
              <a:rPr lang="en-IN" dirty="0" err="1">
                <a:solidFill>
                  <a:srgbClr val="00B0F0"/>
                </a:solidFill>
              </a:rPr>
              <a:t>Docker</a:t>
            </a:r>
            <a:r>
              <a:rPr lang="en-IN" dirty="0">
                <a:solidFill>
                  <a:srgbClr val="00B0F0"/>
                </a:solidFill>
              </a:rPr>
              <a:t> Networking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" name="Picture 5" descr="docker-networking-tutorial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405" y="3316310"/>
            <a:ext cx="4943475" cy="33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sprcloud_1-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51" y="2406940"/>
            <a:ext cx="5238750" cy="1400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13343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>
                <a:solidFill>
                  <a:srgbClr val="00B0F0"/>
                </a:solidFill>
              </a:rPr>
              <a:t>Deploying Multiple Spring Boot </a:t>
            </a:r>
            <a:r>
              <a:rPr lang="en-IN" dirty="0" err="1">
                <a:solidFill>
                  <a:srgbClr val="00B0F0"/>
                </a:solidFill>
              </a:rPr>
              <a:t>Microservices</a:t>
            </a:r>
            <a:r>
              <a:rPr lang="en-IN" dirty="0">
                <a:solidFill>
                  <a:srgbClr val="00B0F0"/>
                </a:solidFill>
              </a:rPr>
              <a:t> to </a:t>
            </a:r>
            <a:r>
              <a:rPr lang="en-IN" dirty="0" err="1">
                <a:solidFill>
                  <a:srgbClr val="00B0F0"/>
                </a:solidFill>
              </a:rPr>
              <a:t>Docker</a:t>
            </a:r>
            <a:r>
              <a:rPr lang="en-IN" dirty="0">
                <a:solidFill>
                  <a:srgbClr val="00B0F0"/>
                </a:solidFill>
              </a:rPr>
              <a:t> using </a:t>
            </a:r>
            <a:r>
              <a:rPr lang="en-IN" dirty="0" err="1">
                <a:solidFill>
                  <a:srgbClr val="00B0F0"/>
                </a:solidFill>
              </a:rPr>
              <a:t>Docker</a:t>
            </a:r>
            <a:r>
              <a:rPr lang="en-IN" dirty="0">
                <a:solidFill>
                  <a:srgbClr val="00B0F0"/>
                </a:solidFill>
              </a:rPr>
              <a:t> Networking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9" y="2286000"/>
            <a:ext cx="4874396" cy="4023360"/>
          </a:xfrm>
        </p:spPr>
        <p:txBody>
          <a:bodyPr>
            <a:normAutofit fontScale="92500"/>
          </a:bodyPr>
          <a:lstStyle/>
          <a:p>
            <a:r>
              <a:rPr lang="en-IN" b="1" dirty="0">
                <a:solidFill>
                  <a:srgbClr val="FFFF00"/>
                </a:solidFill>
              </a:rPr>
              <a:t>A </a:t>
            </a:r>
            <a:r>
              <a:rPr lang="en-IN" b="1" dirty="0" err="1">
                <a:solidFill>
                  <a:srgbClr val="FFFF00"/>
                </a:solidFill>
              </a:rPr>
              <a:t>Docker</a:t>
            </a:r>
            <a:r>
              <a:rPr lang="en-IN" b="1" dirty="0">
                <a:solidFill>
                  <a:srgbClr val="FFFF00"/>
                </a:solidFill>
              </a:rPr>
              <a:t> Container should have only a single service running. </a:t>
            </a:r>
          </a:p>
          <a:p>
            <a:r>
              <a:rPr lang="en-IN" b="1" dirty="0">
                <a:solidFill>
                  <a:srgbClr val="FFFF00"/>
                </a:solidFill>
              </a:rPr>
              <a:t>Deploying two </a:t>
            </a:r>
            <a:r>
              <a:rPr lang="en-IN" b="1" dirty="0" err="1">
                <a:solidFill>
                  <a:srgbClr val="FFFF00"/>
                </a:solidFill>
              </a:rPr>
              <a:t>microservices</a:t>
            </a:r>
            <a:r>
              <a:rPr lang="en-IN" b="1" dirty="0">
                <a:solidFill>
                  <a:srgbClr val="FFFF00"/>
                </a:solidFill>
              </a:rPr>
              <a:t> employee-producer and employee-consumer to two different containers and then have them interact with each other.</a:t>
            </a:r>
          </a:p>
          <a:p>
            <a:endParaRPr lang="en-IN" b="1" dirty="0">
              <a:solidFill>
                <a:srgbClr val="FFFF00"/>
              </a:solidFill>
            </a:endParaRPr>
          </a:p>
          <a:p>
            <a:br>
              <a:rPr lang="en-IN" b="1" dirty="0">
                <a:solidFill>
                  <a:srgbClr val="FFFF00"/>
                </a:solidFill>
              </a:rPr>
            </a:br>
            <a:endParaRPr lang="en-IN" b="1" dirty="0">
              <a:solidFill>
                <a:srgbClr val="FFFF00"/>
              </a:solidFill>
            </a:endParaRPr>
          </a:p>
        </p:txBody>
      </p:sp>
      <p:pic>
        <p:nvPicPr>
          <p:cNvPr id="6" name="Picture 5" descr="docker-networking-tutorial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7555" y="3415751"/>
            <a:ext cx="4943475" cy="33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sprcloud_1-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7555" y="1916135"/>
            <a:ext cx="5238750" cy="1400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30009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489" y="173092"/>
            <a:ext cx="11938714" cy="638277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rgbClr val="00B0F0"/>
                </a:solidFill>
              </a:rPr>
              <a:t>Docker compose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8369" y="1092127"/>
            <a:ext cx="10270645" cy="5501855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FF00"/>
                </a:solidFill>
              </a:rPr>
              <a:t>Docker Compose is a tool for defining and running multi-container Docker applications. </a:t>
            </a:r>
          </a:p>
          <a:p>
            <a:r>
              <a:rPr lang="en-IN" b="1" dirty="0">
                <a:solidFill>
                  <a:srgbClr val="FFFF00"/>
                </a:solidFill>
              </a:rPr>
              <a:t>With Compose, you use a YAML file to configure your application's services. </a:t>
            </a:r>
          </a:p>
          <a:p>
            <a:r>
              <a:rPr lang="en-IN" b="1" dirty="0">
                <a:solidFill>
                  <a:srgbClr val="FFFF00"/>
                </a:solidFill>
              </a:rPr>
              <a:t>Then, with a single command, you create and start all the services from your configuration.</a:t>
            </a:r>
          </a:p>
          <a:p>
            <a:endParaRPr lang="en-IN" b="1" dirty="0">
              <a:solidFill>
                <a:srgbClr val="FFFF00"/>
              </a:solidFill>
            </a:endParaRPr>
          </a:p>
          <a:p>
            <a:r>
              <a:rPr lang="en-IN" b="1" dirty="0">
                <a:solidFill>
                  <a:srgbClr val="FFFF00"/>
                </a:solidFill>
              </a:rPr>
              <a:t>Now again lets check the docker-compose version</a:t>
            </a:r>
          </a:p>
          <a:p>
            <a:r>
              <a:rPr lang="en-IN" b="1" dirty="0">
                <a:solidFill>
                  <a:srgbClr val="FFFF00"/>
                </a:solidFill>
              </a:rPr>
              <a:t>$ docker-compose --version</a:t>
            </a:r>
          </a:p>
          <a:p>
            <a:br>
              <a:rPr lang="en-IN" b="1" dirty="0">
                <a:solidFill>
                  <a:srgbClr val="FFFF00"/>
                </a:solidFill>
              </a:rPr>
            </a:br>
            <a:endParaRPr lang="en-IN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59185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489" y="173092"/>
            <a:ext cx="11938714" cy="638277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rgbClr val="00B0F0"/>
                </a:solidFill>
              </a:rPr>
              <a:t>Docker compose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8369" y="1092127"/>
            <a:ext cx="10270645" cy="5501855"/>
          </a:xfrm>
        </p:spPr>
        <p:txBody>
          <a:bodyPr>
            <a:normAutofit fontScale="70000" lnSpcReduction="20000"/>
          </a:bodyPr>
          <a:lstStyle/>
          <a:p>
            <a:r>
              <a:rPr lang="en-IN" dirty="0"/>
              <a:t>Create </a:t>
            </a:r>
            <a:r>
              <a:rPr lang="en-IN" dirty="0" err="1"/>
              <a:t>docker</a:t>
            </a:r>
            <a:r>
              <a:rPr lang="en-IN" dirty="0"/>
              <a:t> compose file</a:t>
            </a:r>
          </a:p>
          <a:p>
            <a:endParaRPr lang="en-IN" dirty="0"/>
          </a:p>
          <a:p>
            <a:r>
              <a:rPr lang="en-IN" dirty="0"/>
              <a:t>[root@centos7 </a:t>
            </a:r>
            <a:r>
              <a:rPr lang="en-IN" dirty="0" err="1"/>
              <a:t>restsql</a:t>
            </a:r>
            <a:r>
              <a:rPr lang="en-IN" dirty="0"/>
              <a:t>]# cat </a:t>
            </a:r>
            <a:r>
              <a:rPr lang="en-IN" dirty="0" err="1"/>
              <a:t>docker-compose.yml</a:t>
            </a:r>
            <a:endParaRPr lang="en-IN" dirty="0"/>
          </a:p>
          <a:p>
            <a:r>
              <a:rPr lang="en-IN" b="1" dirty="0">
                <a:solidFill>
                  <a:srgbClr val="7030A0"/>
                </a:solidFill>
              </a:rPr>
              <a:t>version: "3"</a:t>
            </a:r>
          </a:p>
          <a:p>
            <a:r>
              <a:rPr lang="en-IN" b="1" dirty="0">
                <a:solidFill>
                  <a:srgbClr val="7030A0"/>
                </a:solidFill>
              </a:rPr>
              <a:t>services:</a:t>
            </a:r>
          </a:p>
          <a:p>
            <a:r>
              <a:rPr lang="en-IN" dirty="0"/>
              <a:t>  </a:t>
            </a:r>
            <a:r>
              <a:rPr lang="en-IN" b="1" dirty="0">
                <a:solidFill>
                  <a:srgbClr val="FF0000"/>
                </a:solidFill>
              </a:rPr>
              <a:t>rest-</a:t>
            </a:r>
            <a:r>
              <a:rPr lang="en-IN" b="1" dirty="0" err="1">
                <a:solidFill>
                  <a:srgbClr val="FF0000"/>
                </a:solidFill>
              </a:rPr>
              <a:t>jdbc</a:t>
            </a:r>
            <a:r>
              <a:rPr lang="en-IN" b="1" dirty="0">
                <a:solidFill>
                  <a:srgbClr val="FF0000"/>
                </a:solidFill>
              </a:rPr>
              <a:t>:</a:t>
            </a:r>
          </a:p>
          <a:p>
            <a:r>
              <a:rPr lang="en-IN" b="1" dirty="0">
                <a:solidFill>
                  <a:srgbClr val="FF0000"/>
                </a:solidFill>
              </a:rPr>
              <a:t>    image: rest-</a:t>
            </a:r>
            <a:r>
              <a:rPr lang="en-IN" b="1" dirty="0" err="1">
                <a:solidFill>
                  <a:srgbClr val="FF0000"/>
                </a:solidFill>
              </a:rPr>
              <a:t>jdbc</a:t>
            </a:r>
            <a:endParaRPr lang="en-IN" b="1" dirty="0">
              <a:solidFill>
                <a:srgbClr val="FF0000"/>
              </a:solidFill>
            </a:endParaRPr>
          </a:p>
          <a:p>
            <a:r>
              <a:rPr lang="en-IN" b="1" dirty="0">
                <a:solidFill>
                  <a:srgbClr val="FF0000"/>
                </a:solidFill>
              </a:rPr>
              <a:t>    ports:</a:t>
            </a:r>
          </a:p>
          <a:p>
            <a:r>
              <a:rPr lang="en-IN" b="1" dirty="0">
                <a:solidFill>
                  <a:srgbClr val="FF0000"/>
                </a:solidFill>
              </a:rPr>
              <a:t>      - "8080:8080"</a:t>
            </a:r>
          </a:p>
          <a:p>
            <a:r>
              <a:rPr lang="en-IN" b="1" dirty="0">
                <a:solidFill>
                  <a:srgbClr val="FF0000"/>
                </a:solidFill>
              </a:rPr>
              <a:t>    networks:</a:t>
            </a:r>
          </a:p>
          <a:p>
            <a:r>
              <a:rPr lang="en-IN" b="1" dirty="0">
                <a:solidFill>
                  <a:srgbClr val="FF0000"/>
                </a:solidFill>
              </a:rPr>
              <a:t>      - country-</a:t>
            </a:r>
            <a:r>
              <a:rPr lang="en-IN" b="1" dirty="0" err="1">
                <a:solidFill>
                  <a:srgbClr val="FF0000"/>
                </a:solidFill>
              </a:rPr>
              <a:t>mysql</a:t>
            </a:r>
            <a:endParaRPr lang="en-IN" b="1" dirty="0">
              <a:solidFill>
                <a:srgbClr val="FF0000"/>
              </a:solidFill>
            </a:endParaRPr>
          </a:p>
          <a:p>
            <a:r>
              <a:rPr lang="en-IN" b="1" dirty="0">
                <a:solidFill>
                  <a:srgbClr val="FF0000"/>
                </a:solidFill>
              </a:rPr>
              <a:t>    </a:t>
            </a:r>
            <a:r>
              <a:rPr lang="en-IN" b="1" dirty="0" err="1">
                <a:solidFill>
                  <a:srgbClr val="FF0000"/>
                </a:solidFill>
              </a:rPr>
              <a:t>depends_on</a:t>
            </a:r>
            <a:r>
              <a:rPr lang="en-IN" b="1" dirty="0">
                <a:solidFill>
                  <a:srgbClr val="FF0000"/>
                </a:solidFill>
              </a:rPr>
              <a:t>:</a:t>
            </a:r>
          </a:p>
          <a:p>
            <a:r>
              <a:rPr lang="en-IN" b="1" dirty="0">
                <a:solidFill>
                  <a:srgbClr val="FF0000"/>
                </a:solidFill>
              </a:rPr>
              <a:t>      - </a:t>
            </a:r>
            <a:r>
              <a:rPr lang="en-IN" b="1" dirty="0" err="1">
                <a:solidFill>
                  <a:srgbClr val="FF0000"/>
                </a:solidFill>
              </a:rPr>
              <a:t>mysqldb</a:t>
            </a:r>
            <a:endParaRPr lang="en-IN" b="1" dirty="0">
              <a:solidFill>
                <a:srgbClr val="FF0000"/>
              </a:solidFill>
            </a:endParaRPr>
          </a:p>
          <a:p>
            <a:r>
              <a:rPr lang="en-IN" dirty="0"/>
              <a:t> </a:t>
            </a:r>
          </a:p>
          <a:p>
            <a:r>
              <a:rPr lang="en-IN" dirty="0"/>
              <a:t>  </a:t>
            </a:r>
          </a:p>
        </p:txBody>
      </p:sp>
      <p:sp>
        <p:nvSpPr>
          <p:cNvPr id="4" name="Rectangle 3"/>
          <p:cNvSpPr/>
          <p:nvPr/>
        </p:nvSpPr>
        <p:spPr>
          <a:xfrm>
            <a:off x="5774028" y="2900663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 err="1">
                <a:solidFill>
                  <a:srgbClr val="0070C0"/>
                </a:solidFill>
              </a:rPr>
              <a:t>mysqldb</a:t>
            </a:r>
            <a:r>
              <a:rPr lang="en-IN" b="1" dirty="0">
                <a:solidFill>
                  <a:srgbClr val="0070C0"/>
                </a:solidFill>
              </a:rPr>
              <a:t>:</a:t>
            </a:r>
          </a:p>
          <a:p>
            <a:r>
              <a:rPr lang="en-IN" b="1" dirty="0">
                <a:solidFill>
                  <a:srgbClr val="0070C0"/>
                </a:solidFill>
              </a:rPr>
              <a:t>    image: docker.io/mysql:8</a:t>
            </a:r>
          </a:p>
          <a:p>
            <a:r>
              <a:rPr lang="en-IN" b="1" dirty="0">
                <a:solidFill>
                  <a:srgbClr val="0070C0"/>
                </a:solidFill>
              </a:rPr>
              <a:t>    networks:</a:t>
            </a:r>
          </a:p>
          <a:p>
            <a:r>
              <a:rPr lang="en-IN" b="1" dirty="0">
                <a:solidFill>
                  <a:srgbClr val="0070C0"/>
                </a:solidFill>
              </a:rPr>
              <a:t>      - country-</a:t>
            </a:r>
            <a:r>
              <a:rPr lang="en-IN" b="1" dirty="0" err="1">
                <a:solidFill>
                  <a:srgbClr val="0070C0"/>
                </a:solidFill>
              </a:rPr>
              <a:t>mysql</a:t>
            </a:r>
            <a:endParaRPr lang="en-IN" b="1" dirty="0">
              <a:solidFill>
                <a:srgbClr val="0070C0"/>
              </a:solidFill>
            </a:endParaRPr>
          </a:p>
          <a:p>
            <a:r>
              <a:rPr lang="en-IN" b="1" dirty="0">
                <a:solidFill>
                  <a:srgbClr val="0070C0"/>
                </a:solidFill>
              </a:rPr>
              <a:t>    environment:</a:t>
            </a:r>
          </a:p>
          <a:p>
            <a:r>
              <a:rPr lang="en-IN" b="1" dirty="0">
                <a:solidFill>
                  <a:srgbClr val="0070C0"/>
                </a:solidFill>
              </a:rPr>
              <a:t>      - MYSQL_ROOT_PASSWORD=root</a:t>
            </a:r>
          </a:p>
          <a:p>
            <a:r>
              <a:rPr lang="en-IN" b="1" dirty="0">
                <a:solidFill>
                  <a:srgbClr val="0070C0"/>
                </a:solidFill>
              </a:rPr>
              <a:t>      - MYSQL_DATABASE=</a:t>
            </a:r>
            <a:r>
              <a:rPr lang="en-IN" b="1" dirty="0" err="1">
                <a:solidFill>
                  <a:srgbClr val="0070C0"/>
                </a:solidFill>
              </a:rPr>
              <a:t>countrydb</a:t>
            </a:r>
            <a:endParaRPr lang="en-IN" b="1" dirty="0">
              <a:solidFill>
                <a:srgbClr val="0070C0"/>
              </a:solidFill>
            </a:endParaRPr>
          </a:p>
          <a:p>
            <a:r>
              <a:rPr lang="en-IN" b="1" dirty="0">
                <a:solidFill>
                  <a:srgbClr val="0070C0"/>
                </a:solidFill>
              </a:rPr>
              <a:t>    volumes:</a:t>
            </a:r>
          </a:p>
          <a:p>
            <a:r>
              <a:rPr lang="en-IN" b="1" dirty="0">
                <a:solidFill>
                  <a:srgbClr val="0070C0"/>
                </a:solidFill>
              </a:rPr>
              <a:t>      - ./</a:t>
            </a:r>
            <a:r>
              <a:rPr lang="en-IN" b="1" dirty="0" err="1">
                <a:solidFill>
                  <a:srgbClr val="0070C0"/>
                </a:solidFill>
              </a:rPr>
              <a:t>dbscript</a:t>
            </a:r>
            <a:r>
              <a:rPr lang="en-IN" b="1" dirty="0">
                <a:solidFill>
                  <a:srgbClr val="0070C0"/>
                </a:solidFill>
              </a:rPr>
              <a:t>:/</a:t>
            </a:r>
            <a:r>
              <a:rPr lang="en-IN" b="1" dirty="0" err="1">
                <a:solidFill>
                  <a:srgbClr val="0070C0"/>
                </a:solidFill>
              </a:rPr>
              <a:t>docker-entrypoint-initdb.d</a:t>
            </a:r>
            <a:r>
              <a:rPr lang="en-IN" b="1" dirty="0">
                <a:solidFill>
                  <a:srgbClr val="0070C0"/>
                </a:solidFill>
              </a:rPr>
              <a:t> </a:t>
            </a:r>
            <a:r>
              <a:rPr lang="en-IN" dirty="0"/>
              <a:t> </a:t>
            </a:r>
          </a:p>
          <a:p>
            <a:endParaRPr lang="en-IN" dirty="0"/>
          </a:p>
          <a:p>
            <a:r>
              <a:rPr lang="en-IN" b="1" dirty="0">
                <a:solidFill>
                  <a:srgbClr val="00B050"/>
                </a:solidFill>
              </a:rPr>
              <a:t>networks:</a:t>
            </a:r>
          </a:p>
          <a:p>
            <a:r>
              <a:rPr lang="en-IN" b="1" dirty="0">
                <a:solidFill>
                  <a:srgbClr val="00B050"/>
                </a:solidFill>
              </a:rPr>
              <a:t>  country-</a:t>
            </a:r>
            <a:r>
              <a:rPr lang="en-IN" b="1" dirty="0" err="1">
                <a:solidFill>
                  <a:srgbClr val="00B050"/>
                </a:solidFill>
              </a:rPr>
              <a:t>mysql</a:t>
            </a:r>
            <a:r>
              <a:rPr lang="en-IN" b="1" dirty="0">
                <a:solidFill>
                  <a:srgbClr val="00B050"/>
                </a:solidFill>
              </a:rPr>
              <a:t>: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48519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048610"/>
          <p:cNvSpPr>
            <a:spLocks noGrp="1"/>
          </p:cNvSpPr>
          <p:nvPr>
            <p:ph type="title"/>
          </p:nvPr>
        </p:nvSpPr>
        <p:spPr>
          <a:xfrm>
            <a:off x="2152649" y="1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Docker Features</a:t>
            </a:r>
          </a:p>
        </p:txBody>
      </p:sp>
      <p:sp>
        <p:nvSpPr>
          <p:cNvPr id="1048612" name="Content Placeholder 10486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Easy and Faster Configuration</a:t>
            </a:r>
          </a:p>
          <a:p>
            <a:r>
              <a:rPr lang="en-US" b="1" dirty="0">
                <a:solidFill>
                  <a:srgbClr val="FFFF00"/>
                </a:solidFill>
              </a:rPr>
              <a:t>Increase productivity</a:t>
            </a:r>
          </a:p>
          <a:p>
            <a:r>
              <a:rPr lang="en-US" b="1" dirty="0">
                <a:solidFill>
                  <a:srgbClr val="FFFF00"/>
                </a:solidFill>
              </a:rPr>
              <a:t>Application Isolation</a:t>
            </a:r>
          </a:p>
          <a:p>
            <a:r>
              <a:rPr lang="en-US" b="1" dirty="0">
                <a:solidFill>
                  <a:srgbClr val="FFFF00"/>
                </a:solidFill>
              </a:rPr>
              <a:t>Swarm</a:t>
            </a:r>
          </a:p>
          <a:p>
            <a:r>
              <a:rPr lang="en-US" b="1" dirty="0">
                <a:solidFill>
                  <a:srgbClr val="FFFF00"/>
                </a:solidFill>
              </a:rPr>
              <a:t>Routing Mesh</a:t>
            </a:r>
          </a:p>
          <a:p>
            <a:r>
              <a:rPr lang="en-US" b="1" dirty="0">
                <a:solidFill>
                  <a:srgbClr val="FFFF00"/>
                </a:solidFill>
              </a:rPr>
              <a:t>Services</a:t>
            </a:r>
          </a:p>
          <a:p>
            <a:r>
              <a:rPr lang="en-US" b="1" dirty="0">
                <a:solidFill>
                  <a:srgbClr val="FFFF00"/>
                </a:solidFill>
              </a:rPr>
              <a:t>Security Management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itle 10486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Advantages of Docker</a:t>
            </a:r>
          </a:p>
        </p:txBody>
      </p:sp>
      <p:sp>
        <p:nvSpPr>
          <p:cNvPr id="1048620" name="Content Placeholder 1048619"/>
          <p:cNvSpPr>
            <a:spLocks noGrp="1"/>
          </p:cNvSpPr>
          <p:nvPr>
            <p:ph idx="1"/>
          </p:nvPr>
        </p:nvSpPr>
        <p:spPr/>
        <p:txBody>
          <a:bodyPr>
            <a:normAutofit fontScale="92857"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It runs the container in seconds instead of minutes.</a:t>
            </a:r>
          </a:p>
          <a:p>
            <a:r>
              <a:rPr lang="en-US" b="1" dirty="0">
                <a:solidFill>
                  <a:srgbClr val="FFFF00"/>
                </a:solidFill>
              </a:rPr>
              <a:t>It uses less memory.</a:t>
            </a:r>
          </a:p>
          <a:p>
            <a:r>
              <a:rPr lang="en-US" b="1" dirty="0">
                <a:solidFill>
                  <a:srgbClr val="FFFF00"/>
                </a:solidFill>
              </a:rPr>
              <a:t>It provides lightweight virtualization.</a:t>
            </a:r>
          </a:p>
          <a:p>
            <a:r>
              <a:rPr lang="en-US" b="1" dirty="0">
                <a:solidFill>
                  <a:srgbClr val="FFFF00"/>
                </a:solidFill>
              </a:rPr>
              <a:t>It does not a require full operating system to run applications.</a:t>
            </a:r>
          </a:p>
          <a:p>
            <a:r>
              <a:rPr lang="en-US" b="1" dirty="0">
                <a:solidFill>
                  <a:srgbClr val="FFFF00"/>
                </a:solidFill>
              </a:rPr>
              <a:t>It uses application dependencies to reduce the risk.</a:t>
            </a:r>
          </a:p>
          <a:p>
            <a:r>
              <a:rPr lang="en-US" b="1" dirty="0">
                <a:solidFill>
                  <a:srgbClr val="FFFF00"/>
                </a:solidFill>
              </a:rPr>
              <a:t>Docker allows you to use a remote repository to share your container with others.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ctrTitle"/>
          </p:nvPr>
        </p:nvSpPr>
        <p:spPr>
          <a:xfrm>
            <a:off x="2209799" y="-582485"/>
            <a:ext cx="7772400" cy="2387600"/>
          </a:xfrm>
        </p:spPr>
        <p:txBody>
          <a:bodyPr/>
          <a:lstStyle/>
          <a:p>
            <a:r>
              <a:rPr lang="en-US" altLang="zh-CN" sz="8100" b="1">
                <a:solidFill>
                  <a:srgbClr val="98CC00"/>
                </a:solidFill>
              </a:rPr>
              <a:t>CI/CD</a:t>
            </a:r>
          </a:p>
        </p:txBody>
      </p:sp>
      <p:sp>
        <p:nvSpPr>
          <p:cNvPr id="1048605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/>
          </a:p>
        </p:txBody>
      </p:sp>
      <p:pic>
        <p:nvPicPr>
          <p:cNvPr id="2097154" name="Picture 209715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853352" y="2603523"/>
            <a:ext cx="6199542" cy="2941863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itle 10486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Docker Engine</a:t>
            </a:r>
          </a:p>
        </p:txBody>
      </p:sp>
      <p:sp>
        <p:nvSpPr>
          <p:cNvPr id="1048622" name="Content Placeholder 104862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A server which is a type of long-running program called a daemon process.</a:t>
            </a:r>
          </a:p>
          <a:p>
            <a:r>
              <a:rPr lang="en-US" b="1" dirty="0">
                <a:solidFill>
                  <a:srgbClr val="FFFF00"/>
                </a:solidFill>
              </a:rPr>
              <a:t>The REST API is used to specify interfaces that programs can use to talk to the daemon and instruct it what to do.</a:t>
            </a:r>
          </a:p>
          <a:p>
            <a:r>
              <a:rPr lang="en-US" b="1" dirty="0">
                <a:solidFill>
                  <a:srgbClr val="FFFF00"/>
                </a:solidFill>
              </a:rPr>
              <a:t>A command line interface client.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itle 104859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95" name="Content Placeholder 104859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4" name="Picture 209715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199410" y="833184"/>
            <a:ext cx="7793181" cy="5723774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itle 1048591"/>
          <p:cNvSpPr>
            <a:spLocks noGrp="1"/>
          </p:cNvSpPr>
          <p:nvPr>
            <p:ph type="title"/>
          </p:nvPr>
        </p:nvSpPr>
        <p:spPr>
          <a:xfrm>
            <a:off x="2152650" y="-303082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Docker Architecture</a:t>
            </a:r>
          </a:p>
        </p:txBody>
      </p:sp>
      <p:sp>
        <p:nvSpPr>
          <p:cNvPr id="1048593" name="Content Placeholder 104859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3" name="Picture 209715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635703" y="1237529"/>
            <a:ext cx="8809497" cy="5362338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Title 104867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78" name="Content Placeholder 104867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2" name="Picture 209716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614919" y="190718"/>
            <a:ext cx="8994632" cy="6567414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Title 104858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91" name="Content Placeholder 104859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2" name="Picture 209715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47294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itle 104858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7" name="Content Placeholder 104858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1" name="Picture 2097160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02241"/>
            <a:ext cx="9144000" cy="651526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04858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9" name="Content Placeholder 104858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3" name="Picture 209716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0996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C3194-E2D3-ABAD-92C3-C1C825094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1416" y="2695074"/>
            <a:ext cx="10353762" cy="125730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FF00"/>
                </a:solidFill>
              </a:rPr>
              <a:t>Docker basic commands</a:t>
            </a:r>
            <a:br>
              <a:rPr lang="en-US" sz="4800" b="1" dirty="0">
                <a:solidFill>
                  <a:srgbClr val="FFFF00"/>
                </a:solidFill>
              </a:rPr>
            </a:br>
            <a:r>
              <a:rPr lang="en-US" sz="2000" b="1" dirty="0">
                <a:solidFill>
                  <a:srgbClr val="FFFF00"/>
                </a:solidFill>
              </a:rPr>
              <a:t>Ref: https://collabnix.com/docker-cheatsheet/</a:t>
            </a:r>
            <a:endParaRPr lang="en-IN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3510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CA948-6C04-6DF5-F670-F94413692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3100F-F9C6-38FE-A2F8-1FEED9D44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B8265D-0DE7-701A-7973-FDAAD82F0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95" y="0"/>
            <a:ext cx="10353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2814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FE60C-2285-F0A9-F002-B8BB6A2E3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rgbClr val="00B0F0"/>
                </a:solidFill>
              </a:rPr>
              <a:t>Building &amp; uploading your own docker image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EEE40-2BB8-0335-D07B-D7B70839C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IN" dirty="0"/>
              <a:t>http://localhost/tutorial/our-application/</a:t>
            </a:r>
          </a:p>
        </p:txBody>
      </p:sp>
    </p:spTree>
    <p:extLst>
      <p:ext uri="{BB962C8B-B14F-4D97-AF65-F5344CB8AC3E}">
        <p14:creationId xmlns:p14="http://schemas.microsoft.com/office/powerpoint/2010/main" val="2179945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04867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rgbClr val="98CC00"/>
                </a:solidFill>
              </a:rPr>
              <a:t>CI/CD </a:t>
            </a:r>
          </a:p>
        </p:txBody>
      </p:sp>
      <p:sp>
        <p:nvSpPr>
          <p:cNvPr id="1048609" name="Content Placeholder 1048676"/>
          <p:cNvSpPr>
            <a:spLocks noGrp="1"/>
          </p:cNvSpPr>
          <p:nvPr>
            <p:ph idx="1"/>
          </p:nvPr>
        </p:nvSpPr>
        <p:spPr>
          <a:xfrm>
            <a:off x="2152650" y="2506662"/>
            <a:ext cx="7886700" cy="4351338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Introducing devops (CI/CD)  </a:t>
            </a:r>
          </a:p>
        </p:txBody>
      </p:sp>
      <p:pic>
        <p:nvPicPr>
          <p:cNvPr id="2097155" name="Picture 209716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747486" y="3107047"/>
            <a:ext cx="3448438" cy="3717007"/>
          </a:xfrm>
          <a:prstGeom prst="rect">
            <a:avLst/>
          </a:prstGeom>
        </p:spPr>
      </p:pic>
      <p:pic>
        <p:nvPicPr>
          <p:cNvPr id="2097156" name="Picture 209716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195923" y="3107046"/>
            <a:ext cx="5587898" cy="3750954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5752B-D260-8B34-A66C-18932D6C3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dirty="0">
                <a:solidFill>
                  <a:srgbClr val="00B0F0"/>
                </a:solidFill>
              </a:rPr>
              <a:t>Integrate docker with Jenkins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8798A-8947-0CED-D04F-C8934E09F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78926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4" name="Title 10486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65" name="Content Placeholder 104866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9" name="Picture 2097168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"/>
            <a:ext cx="9144000" cy="695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270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Title 1048701"/>
          <p:cNvSpPr>
            <a:spLocks noGrp="1"/>
          </p:cNvSpPr>
          <p:nvPr>
            <p:ph type="title"/>
          </p:nvPr>
        </p:nvSpPr>
        <p:spPr>
          <a:xfrm>
            <a:off x="2152650" y="1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DevOps</a:t>
            </a:r>
          </a:p>
        </p:txBody>
      </p:sp>
      <p:sp>
        <p:nvSpPr>
          <p:cNvPr id="1048611" name="Content Placeholder 1048702"/>
          <p:cNvSpPr>
            <a:spLocks noGrp="1"/>
          </p:cNvSpPr>
          <p:nvPr>
            <p:ph idx="1"/>
          </p:nvPr>
        </p:nvSpPr>
        <p:spPr>
          <a:xfrm>
            <a:off x="360948" y="1325562"/>
            <a:ext cx="11646568" cy="5616798"/>
          </a:xfrm>
        </p:spPr>
        <p:txBody>
          <a:bodyPr>
            <a:normAutofit fontScale="93571"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The DevOps is the combination of two words, one is Development and other is Operations.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 It is a culture to promote the development and operation process collectively.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This allows a single team to handle the entire application lifecycle, from development to testing, deployment, and operations.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 DevOps helps you to reduce the disconnection between software developers, quality assurance (QA) engineers, and system administrators.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DevOps tools such as Git, Ansible, Docker, Puppet, Jenkins, Chef, Nagios, and Kubernetes.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Content Placeholder 1048704"/>
          <p:cNvSpPr>
            <a:spLocks noGrp="1"/>
          </p:cNvSpPr>
          <p:nvPr>
            <p:ph idx="1"/>
          </p:nvPr>
        </p:nvSpPr>
        <p:spPr>
          <a:xfrm>
            <a:off x="360947" y="1"/>
            <a:ext cx="11574379" cy="6844659"/>
          </a:xfrm>
        </p:spPr>
        <p:txBody>
          <a:bodyPr>
            <a:normAutofit fontScale="96786" lnSpcReduction="10000"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DevOps promotes collaboration between Development and Operations team to deploy code to production faster in an automated &amp; repeatable way.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DevOps is nothing but a practice or methodology of making "Developers" and "Operations" folks work together. DevOps represents a change in the IT culture with a complete focus on rapid IT service delivery through the adoption of agile practices in the context of a system-oriented approach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F93EAA-24C2-B881-8FB6-F61FAEE49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388" y="1121694"/>
            <a:ext cx="6381750" cy="38766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048705"/>
          <p:cNvSpPr>
            <a:spLocks noGrp="1"/>
          </p:cNvSpPr>
          <p:nvPr>
            <p:ph type="title"/>
          </p:nvPr>
        </p:nvSpPr>
        <p:spPr>
          <a:xfrm>
            <a:off x="2152649" y="1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DevOps Lifecycle</a:t>
            </a:r>
          </a:p>
        </p:txBody>
      </p:sp>
      <p:sp>
        <p:nvSpPr>
          <p:cNvPr id="1048614" name="Content Placeholder 104870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3B9A15-9BF5-D83E-2652-6BD9C3D1F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452" y="1041984"/>
            <a:ext cx="7941897" cy="57836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itle 104871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1) Continuous Development</a:t>
            </a:r>
            <a:br>
              <a:rPr lang="en-US" b="1">
                <a:solidFill>
                  <a:srgbClr val="3399FF"/>
                </a:solidFill>
              </a:rPr>
            </a:br>
            <a:endParaRPr lang="en-US" b="1">
              <a:solidFill>
                <a:srgbClr val="3399FF"/>
              </a:solidFill>
            </a:endParaRPr>
          </a:p>
        </p:txBody>
      </p:sp>
      <p:sp>
        <p:nvSpPr>
          <p:cNvPr id="1048616" name="Content Placeholder 1048714"/>
          <p:cNvSpPr>
            <a:spLocks noGrp="1"/>
          </p:cNvSpPr>
          <p:nvPr>
            <p:ph idx="1"/>
          </p:nvPr>
        </p:nvSpPr>
        <p:spPr>
          <a:xfrm>
            <a:off x="1681595" y="1497689"/>
            <a:ext cx="10237689" cy="5240643"/>
          </a:xfrm>
        </p:spPr>
        <p:txBody>
          <a:bodyPr>
            <a:normAutofit fontScale="96429"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This phase involves the planning and coding of the software. 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The vision of the project is decided during the planning phase.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 And the developers begin developing the code for the application. 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There are no DevOps tools that are required for planning, but there are several tools for maintaining the code.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{80A5230A-2519-45A8-B1BA-B96B64323FB5}tf55705232_win32</Template>
  <TotalTime>1372</TotalTime>
  <Words>1647</Words>
  <Application>Microsoft Office PowerPoint</Application>
  <PresentationFormat>Widescreen</PresentationFormat>
  <Paragraphs>186</Paragraphs>
  <Slides>51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-apple-system</vt:lpstr>
      <vt:lpstr>Calibri</vt:lpstr>
      <vt:lpstr>Goudy Old Style</vt:lpstr>
      <vt:lpstr>Segoe UI</vt:lpstr>
      <vt:lpstr>Wingdings 2</vt:lpstr>
      <vt:lpstr>SlateVTI</vt:lpstr>
      <vt:lpstr>DevOps</vt:lpstr>
      <vt:lpstr>Agenda</vt:lpstr>
      <vt:lpstr>1) Introduction to CI/CD, Jenkins Integration with Java, Git, Maven</vt:lpstr>
      <vt:lpstr>CI/CD</vt:lpstr>
      <vt:lpstr>CI/CD </vt:lpstr>
      <vt:lpstr>DevOps</vt:lpstr>
      <vt:lpstr>PowerPoint Presentation</vt:lpstr>
      <vt:lpstr>DevOps Lifecycle</vt:lpstr>
      <vt:lpstr>1) Continuous Development </vt:lpstr>
      <vt:lpstr>2) Continuous Integration</vt:lpstr>
      <vt:lpstr>PowerPoint Presentation</vt:lpstr>
      <vt:lpstr>DevOps Pipeline</vt:lpstr>
      <vt:lpstr>PowerPoint Presentation</vt:lpstr>
      <vt:lpstr>PowerPoint Presentation</vt:lpstr>
      <vt:lpstr>PowerPoint Presentation</vt:lpstr>
      <vt:lpstr>2) Jenkins installation &amp; Overview of Jenkins UI </vt:lpstr>
      <vt:lpstr>3) Configuring Jenkins: Configure System, Environment Variables, URL, Configuring  Jenkins task </vt:lpstr>
      <vt:lpstr>4) Configure &amp; run Jenkins pipe &amp; Job</vt:lpstr>
      <vt:lpstr>Reference Link</vt:lpstr>
      <vt:lpstr>PowerPoint Presentation</vt:lpstr>
      <vt:lpstr>What is Docker?</vt:lpstr>
      <vt:lpstr>Docker : define</vt:lpstr>
      <vt:lpstr>Docker Containers</vt:lpstr>
      <vt:lpstr>Containers : define</vt:lpstr>
      <vt:lpstr>Virtual Machine</vt:lpstr>
      <vt:lpstr>image : docker</vt:lpstr>
      <vt:lpstr>PowerPoint Presentation</vt:lpstr>
      <vt:lpstr>PowerPoint Presentation</vt:lpstr>
      <vt:lpstr>PowerPoint Presentation</vt:lpstr>
      <vt:lpstr>PowerPoint Presentation</vt:lpstr>
      <vt:lpstr>Image &amp; Container : docker</vt:lpstr>
      <vt:lpstr>Case study: docker</vt:lpstr>
      <vt:lpstr>Docker : Case study</vt:lpstr>
      <vt:lpstr>Deploying Multiple Spring Boot Microservices to Docker using Docker Networking</vt:lpstr>
      <vt:lpstr>Deploying Multiple Spring Boot Microservices to Docker using Docker Networking</vt:lpstr>
      <vt:lpstr>Docker compose</vt:lpstr>
      <vt:lpstr>Docker compose</vt:lpstr>
      <vt:lpstr>Docker Features</vt:lpstr>
      <vt:lpstr>Advantages of Docker</vt:lpstr>
      <vt:lpstr>Docker Engine</vt:lpstr>
      <vt:lpstr>PowerPoint Presentation</vt:lpstr>
      <vt:lpstr>Docker Architecture</vt:lpstr>
      <vt:lpstr>PowerPoint Presentation</vt:lpstr>
      <vt:lpstr>PowerPoint Presentation</vt:lpstr>
      <vt:lpstr>PowerPoint Presentation</vt:lpstr>
      <vt:lpstr>PowerPoint Presentation</vt:lpstr>
      <vt:lpstr>Docker basic commands Ref: https://collabnix.com/docker-cheatsheet/</vt:lpstr>
      <vt:lpstr>PowerPoint Presentation</vt:lpstr>
      <vt:lpstr>Building &amp; uploading your own docker image</vt:lpstr>
      <vt:lpstr>Integrate docker with Jenkins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Cloud</dc:title>
  <dc:creator>Geethanjali Anbalagan External Trainer</dc:creator>
  <cp:lastModifiedBy>Geethanjali Anbalagan External Trainer</cp:lastModifiedBy>
  <cp:revision>29</cp:revision>
  <dcterms:created xsi:type="dcterms:W3CDTF">2022-05-17T19:47:22Z</dcterms:created>
  <dcterms:modified xsi:type="dcterms:W3CDTF">2022-05-24T00:44:53Z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